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00" r:id="rId2"/>
    <p:sldId id="372" r:id="rId3"/>
    <p:sldId id="359" r:id="rId4"/>
    <p:sldId id="497" r:id="rId5"/>
    <p:sldId id="360" r:id="rId6"/>
    <p:sldId id="361" r:id="rId7"/>
    <p:sldId id="356" r:id="rId8"/>
    <p:sldId id="498" r:id="rId9"/>
    <p:sldId id="363" r:id="rId10"/>
    <p:sldId id="494" r:id="rId11"/>
    <p:sldId id="364" r:id="rId12"/>
    <p:sldId id="365" r:id="rId13"/>
    <p:sldId id="495" r:id="rId14"/>
    <p:sldId id="357" r:id="rId15"/>
    <p:sldId id="368" r:id="rId16"/>
    <p:sldId id="496" r:id="rId17"/>
    <p:sldId id="491" r:id="rId18"/>
    <p:sldId id="492" r:id="rId19"/>
    <p:sldId id="362" r:id="rId20"/>
    <p:sldId id="370" r:id="rId21"/>
    <p:sldId id="371" r:id="rId22"/>
    <p:sldId id="499" r:id="rId23"/>
  </p:sldIdLst>
  <p:sldSz cx="6858000" cy="9144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300"/>
    <a:srgbClr val="C600D0"/>
    <a:srgbClr val="FFFF00"/>
    <a:srgbClr val="669900"/>
    <a:srgbClr val="66FF66"/>
    <a:srgbClr val="008000"/>
    <a:srgbClr val="00CC66"/>
    <a:srgbClr val="FAF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9" autoAdjust="0"/>
    <p:restoredTop sz="96824" autoAdjust="0"/>
  </p:normalViewPr>
  <p:slideViewPr>
    <p:cSldViewPr snapToGrid="0">
      <p:cViewPr>
        <p:scale>
          <a:sx n="102" d="100"/>
          <a:sy n="102" d="100"/>
        </p:scale>
        <p:origin x="4320" y="48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sorterViewPr>
    <p:cViewPr varScale="1">
      <p:scale>
        <a:sx n="1" d="1"/>
        <a:sy n="1" d="1"/>
      </p:scale>
      <p:origin x="0" y="4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ECF12-7163-9F4A-A0E3-F0B4AFEADEA9}" type="datetimeFigureOut">
              <a:rPr lang="en-US" smtClean="0"/>
              <a:t>2/23/23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98B3C-DB9A-3C4C-B231-5566725EC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68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97100" y="696913"/>
            <a:ext cx="2616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65500F-EB65-4A50-A991-FDA6E49E8A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2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FC8552-F6F3-4C12-B596-F380A33A1BD5}" type="slidenum">
              <a:rPr lang="en-US"/>
              <a:pPr/>
              <a:t>3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http://virtual.yosemite.cc.ca.us/randerson/Lynn's%20Bioslides/slides.htm</a:t>
            </a:r>
          </a:p>
          <a:p>
            <a:r>
              <a:rPr lang="en-US"/>
              <a:t>http://www.nrc-cnrc.gc.ca/fra/education/index.html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15D2B9-7B56-4BD5-A87A-5F113391AB72}" type="slidenum">
              <a:rPr lang="en-US"/>
              <a:pPr/>
              <a:t>5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http://virtual.yosemite.cc.ca.us/randerson/Lynn's%20Bioslides/slides.htm</a:t>
            </a:r>
          </a:p>
          <a:p>
            <a:r>
              <a:rPr lang="en-US"/>
              <a:t>http://www.nrc-cnrc.gc.ca/fra/education/index.html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8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66979-3FA0-4907-A9D9-7643DCF438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1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36C8B-05DB-444F-8ADE-F0EE00B740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88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F0DC5-C2C7-477F-A874-149BF2D303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3E564-65B2-49FC-A808-160ECE085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9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E29E5-CD29-4DED-A487-4ECDEACE3C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4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C52CD-FAAA-40D4-AC97-042297F116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3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9190B-7842-4FC5-9BBE-98343A398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2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404E0-6DBC-43BE-B55D-68FC564AF3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FFB6E-9FE2-415E-8D70-87A3207462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D77C9-D26D-46E7-A3AC-C36DC80DF3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55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36832-F7E9-467F-BF00-820937BC64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1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B8A2710-E953-4ED1-B4D9-779E576D81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F5EC5-8FC4-5A64-1070-0FEC45AB2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149350"/>
            <a:ext cx="6350000" cy="6845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426AE-536E-EB75-2DA7-4A3F1370EF8B}"/>
              </a:ext>
            </a:extLst>
          </p:cNvPr>
          <p:cNvSpPr txBox="1"/>
          <p:nvPr/>
        </p:nvSpPr>
        <p:spPr>
          <a:xfrm>
            <a:off x="2290194" y="55367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Biosphere</a:t>
            </a:r>
          </a:p>
        </p:txBody>
      </p:sp>
    </p:spTree>
    <p:extLst>
      <p:ext uri="{BB962C8B-B14F-4D97-AF65-F5344CB8AC3E}">
        <p14:creationId xmlns:p14="http://schemas.microsoft.com/office/powerpoint/2010/main" val="1513935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190C774-77F4-E24E-B107-AC77487E7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397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30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831850"/>
            <a:ext cx="533241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4506913"/>
            <a:ext cx="4427538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3771900" y="8024813"/>
            <a:ext cx="1498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Melillo et al. 1993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2765" y="339344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 </a:t>
            </a:r>
            <a:r>
              <a:rPr lang="en-US" dirty="0" err="1"/>
              <a:t>Pg</a:t>
            </a:r>
            <a:r>
              <a:rPr lang="en-US" dirty="0"/>
              <a:t> C/</a:t>
            </a:r>
            <a:r>
              <a:rPr lang="en-US" dirty="0" err="1"/>
              <a:t>yr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274638"/>
            <a:ext cx="3313113" cy="4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5237163"/>
            <a:ext cx="2909888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4795838" y="4719638"/>
            <a:ext cx="1498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Melillo et al. 1993</a:t>
            </a: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5032375" y="4408488"/>
            <a:ext cx="9588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53.3 Pg C/yr</a:t>
            </a:r>
          </a:p>
        </p:txBody>
      </p:sp>
      <p:sp>
        <p:nvSpPr>
          <p:cNvPr id="145414" name="Line 6"/>
          <p:cNvSpPr>
            <a:spLocks noChangeShapeType="1"/>
          </p:cNvSpPr>
          <p:nvPr/>
        </p:nvSpPr>
        <p:spPr bwMode="auto">
          <a:xfrm flipH="1">
            <a:off x="2295525" y="3262313"/>
            <a:ext cx="204788" cy="433387"/>
          </a:xfrm>
          <a:prstGeom prst="line">
            <a:avLst/>
          </a:prstGeom>
          <a:noFill/>
          <a:ln w="38100">
            <a:solidFill>
              <a:srgbClr val="FAFAA4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5" name="Line 7"/>
          <p:cNvSpPr>
            <a:spLocks noChangeShapeType="1"/>
          </p:cNvSpPr>
          <p:nvPr/>
        </p:nvSpPr>
        <p:spPr bwMode="auto">
          <a:xfrm>
            <a:off x="2386013" y="3695700"/>
            <a:ext cx="247650" cy="14288"/>
          </a:xfrm>
          <a:prstGeom prst="line">
            <a:avLst/>
          </a:prstGeom>
          <a:noFill/>
          <a:ln w="38100">
            <a:solidFill>
              <a:srgbClr val="FAFAA4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4BFDA-3121-F543-B673-004E8ACBCBE5}"/>
              </a:ext>
            </a:extLst>
          </p:cNvPr>
          <p:cNvSpPr txBox="1"/>
          <p:nvPr/>
        </p:nvSpPr>
        <p:spPr>
          <a:xfrm>
            <a:off x="1795244" y="503338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Satellite-Based 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73531-5F72-2A41-9350-59898CB2109F}"/>
              </a:ext>
            </a:extLst>
          </p:cNvPr>
          <p:cNvSpPr txBox="1"/>
          <p:nvPr/>
        </p:nvSpPr>
        <p:spPr>
          <a:xfrm>
            <a:off x="645952" y="1409350"/>
            <a:ext cx="3272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Passive Sensors Using Reflected Light</a:t>
            </a:r>
          </a:p>
        </p:txBody>
      </p:sp>
    </p:spTree>
    <p:extLst>
      <p:ext uri="{BB962C8B-B14F-4D97-AF65-F5344CB8AC3E}">
        <p14:creationId xmlns:p14="http://schemas.microsoft.com/office/powerpoint/2010/main" val="2355111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55588"/>
            <a:ext cx="45053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2755900"/>
            <a:ext cx="2922588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5835650"/>
            <a:ext cx="4905375" cy="312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719388"/>
            <a:ext cx="24161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7" name="Rectangle 9"/>
          <p:cNvSpPr>
            <a:spLocks noChangeArrowheads="1"/>
          </p:cNvSpPr>
          <p:nvPr/>
        </p:nvSpPr>
        <p:spPr bwMode="auto">
          <a:xfrm>
            <a:off x="1809750" y="6858000"/>
            <a:ext cx="1009650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1339850" y="6794500"/>
            <a:ext cx="147955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b="1" dirty="0"/>
              <a:t>NPP = FPAR * PAR * E</a:t>
            </a:r>
          </a:p>
        </p:txBody>
      </p:sp>
      <p:pic>
        <p:nvPicPr>
          <p:cNvPr id="3073" name="Picture 1" descr="page10image3917838272">
            <a:extLst>
              <a:ext uri="{FF2B5EF4-FFF2-40B4-BE49-F238E27FC236}">
                <a16:creationId xmlns:a16="http://schemas.microsoft.com/office/drawing/2014/main" id="{A09F99A9-14FA-814A-AB0C-A85842870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5" y="255588"/>
            <a:ext cx="1460771" cy="112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525463"/>
            <a:ext cx="5934075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4960938" y="5427663"/>
            <a:ext cx="1398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Potter et al. 1993</a:t>
            </a: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5183188" y="5167313"/>
            <a:ext cx="844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48 Pg C/yr</a:t>
            </a:r>
          </a:p>
        </p:txBody>
      </p:sp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5986463"/>
            <a:ext cx="4646613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F95F9-48FA-5F19-A6E7-CE9768D5A628}"/>
              </a:ext>
            </a:extLst>
          </p:cNvPr>
          <p:cNvSpPr txBox="1"/>
          <p:nvPr/>
        </p:nvSpPr>
        <p:spPr>
          <a:xfrm>
            <a:off x="136566" y="5033209"/>
            <a:ext cx="51420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www.youtube.com</a:t>
            </a:r>
            <a:r>
              <a:rPr lang="en-US" sz="1100" dirty="0"/>
              <a:t>/</a:t>
            </a:r>
            <a:r>
              <a:rPr lang="en-US" sz="1100" dirty="0" err="1"/>
              <a:t>watch?v</a:t>
            </a:r>
            <a:r>
              <a:rPr lang="en-US" sz="1100" dirty="0"/>
              <a:t>=OK_HI3sjbtI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4BFDA-3121-F543-B673-004E8ACBCBE5}"/>
              </a:ext>
            </a:extLst>
          </p:cNvPr>
          <p:cNvSpPr txBox="1"/>
          <p:nvPr/>
        </p:nvSpPr>
        <p:spPr>
          <a:xfrm>
            <a:off x="1795244" y="503338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Satellite-Based 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73531-5F72-2A41-9350-59898CB2109F}"/>
              </a:ext>
            </a:extLst>
          </p:cNvPr>
          <p:cNvSpPr txBox="1"/>
          <p:nvPr/>
        </p:nvSpPr>
        <p:spPr>
          <a:xfrm>
            <a:off x="645952" y="1409350"/>
            <a:ext cx="3122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Passive Sensors Using Emitted Light</a:t>
            </a:r>
          </a:p>
        </p:txBody>
      </p:sp>
    </p:spTree>
    <p:extLst>
      <p:ext uri="{BB962C8B-B14F-4D97-AF65-F5344CB8AC3E}">
        <p14:creationId xmlns:p14="http://schemas.microsoft.com/office/powerpoint/2010/main" val="2439190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684787-5439-1E43-A17E-56659D770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785" y="1181322"/>
            <a:ext cx="2769648" cy="26682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EA64D4-68E3-7F42-8632-36D311936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7" y="1423634"/>
            <a:ext cx="2769833" cy="2208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A6A1AC-2EF1-ED41-83ED-C2B4E9AE96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3"/>
          <a:stretch/>
        </p:blipFill>
        <p:spPr>
          <a:xfrm>
            <a:off x="1827259" y="4252403"/>
            <a:ext cx="3661052" cy="47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16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D5F2D-A75D-434B-8B9B-8A200D64A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79" y="1270941"/>
            <a:ext cx="4952460" cy="3203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8657D9-075B-7C42-8350-48AC017EC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18" y="4773078"/>
            <a:ext cx="6010182" cy="35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88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69" y="6309360"/>
            <a:ext cx="4271617" cy="208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08" y="3255780"/>
            <a:ext cx="2422193" cy="282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EF3639-89F7-C00C-4622-DFE0AD760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179" y="405040"/>
            <a:ext cx="3829050" cy="24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1638"/>
            <a:ext cx="618172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46050"/>
            <a:ext cx="4840287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727450"/>
            <a:ext cx="2643187" cy="23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0536" name="Group 8"/>
          <p:cNvGrpSpPr>
            <a:grpSpLocks/>
          </p:cNvGrpSpPr>
          <p:nvPr/>
        </p:nvGrpSpPr>
        <p:grpSpPr bwMode="auto">
          <a:xfrm>
            <a:off x="3157538" y="3738563"/>
            <a:ext cx="3341687" cy="2428875"/>
            <a:chOff x="-622" y="1110"/>
            <a:chExt cx="5709" cy="4154"/>
          </a:xfrm>
        </p:grpSpPr>
        <p:pic>
          <p:nvPicPr>
            <p:cNvPr id="15053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" y="1110"/>
              <a:ext cx="3985" cy="3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0535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22" y="4690"/>
              <a:ext cx="5709" cy="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D4E2BAE-C907-9E4F-861A-738E47C31305}"/>
              </a:ext>
            </a:extLst>
          </p:cNvPr>
          <p:cNvGrpSpPr/>
          <p:nvPr/>
        </p:nvGrpSpPr>
        <p:grpSpPr>
          <a:xfrm>
            <a:off x="3964776" y="6591099"/>
            <a:ext cx="2549072" cy="2239962"/>
            <a:chOff x="669456" y="6365718"/>
            <a:chExt cx="2549072" cy="2239962"/>
          </a:xfrm>
        </p:grpSpPr>
        <p:pic>
          <p:nvPicPr>
            <p:cNvPr id="150537" name="Picture 9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8" r="69895"/>
            <a:stretch/>
          </p:blipFill>
          <p:spPr bwMode="auto">
            <a:xfrm>
              <a:off x="669456" y="6497391"/>
              <a:ext cx="1243057" cy="2108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E6A99E9-5723-D84F-97C8-B38BBE6EDC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50"/>
            <a:stretch/>
          </p:blipFill>
          <p:spPr bwMode="auto">
            <a:xfrm>
              <a:off x="2485629" y="6365718"/>
              <a:ext cx="732899" cy="2239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5219077B-6B09-FF47-B38B-D611A17C0B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19" t="6505" r="35534"/>
            <a:stretch/>
          </p:blipFill>
          <p:spPr bwMode="auto">
            <a:xfrm>
              <a:off x="1899635" y="6510269"/>
              <a:ext cx="592428" cy="2094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6DEB3-AD33-8449-9925-E73FF8F1A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46" y="6735650"/>
            <a:ext cx="3059314" cy="20028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image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b="24934"/>
          <a:stretch>
            <a:fillRect/>
          </a:stretch>
        </p:blipFill>
        <p:spPr bwMode="auto">
          <a:xfrm>
            <a:off x="830263" y="144463"/>
            <a:ext cx="501967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3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6" b="16202"/>
          <a:stretch>
            <a:fillRect/>
          </a:stretch>
        </p:blipFill>
        <p:spPr bwMode="auto">
          <a:xfrm>
            <a:off x="2082800" y="3059113"/>
            <a:ext cx="2998788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 descr="leaves_bag_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6386513"/>
            <a:ext cx="3333750" cy="2351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2C36A-7226-2AB4-429F-E99CD3786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57" y="0"/>
            <a:ext cx="61286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8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20" name="Group 4"/>
          <p:cNvGrpSpPr>
            <a:grpSpLocks/>
          </p:cNvGrpSpPr>
          <p:nvPr/>
        </p:nvGrpSpPr>
        <p:grpSpPr bwMode="auto">
          <a:xfrm>
            <a:off x="233363" y="5170488"/>
            <a:ext cx="4021137" cy="3403600"/>
            <a:chOff x="188" y="2154"/>
            <a:chExt cx="2533" cy="2144"/>
          </a:xfrm>
        </p:grpSpPr>
        <p:pic>
          <p:nvPicPr>
            <p:cNvPr id="13722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" y="2169"/>
              <a:ext cx="2429" cy="2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7222" name="Rectangle 6"/>
            <p:cNvSpPr>
              <a:spLocks noChangeArrowheads="1"/>
            </p:cNvSpPr>
            <p:nvPr/>
          </p:nvSpPr>
          <p:spPr bwMode="auto">
            <a:xfrm>
              <a:off x="1494" y="2154"/>
              <a:ext cx="1227" cy="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72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755650"/>
            <a:ext cx="4819650" cy="32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4773613"/>
            <a:ext cx="430212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CA3172-7EA9-D481-95A5-9897B2AD2428}"/>
              </a:ext>
            </a:extLst>
          </p:cNvPr>
          <p:cNvSpPr txBox="1"/>
          <p:nvPr/>
        </p:nvSpPr>
        <p:spPr>
          <a:xfrm>
            <a:off x="1716657" y="4387334"/>
            <a:ext cx="3433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80A72-6D51-7034-4E03-A50A199FF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64" y="0"/>
            <a:ext cx="46088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7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900113"/>
            <a:ext cx="3567113" cy="2673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7" name="Picture 3" descr="pl_chloropl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4294188"/>
            <a:ext cx="3076575" cy="428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25" name="Group 13"/>
          <p:cNvGrpSpPr>
            <a:grpSpLocks/>
          </p:cNvGrpSpPr>
          <p:nvPr/>
        </p:nvGrpSpPr>
        <p:grpSpPr bwMode="auto">
          <a:xfrm>
            <a:off x="169863" y="798513"/>
            <a:ext cx="3978275" cy="3170237"/>
            <a:chOff x="192" y="1538"/>
            <a:chExt cx="3819" cy="2779"/>
          </a:xfrm>
        </p:grpSpPr>
        <p:grpSp>
          <p:nvGrpSpPr>
            <p:cNvPr id="141315" name="Group 3"/>
            <p:cNvGrpSpPr>
              <a:grpSpLocks/>
            </p:cNvGrpSpPr>
            <p:nvPr/>
          </p:nvGrpSpPr>
          <p:grpSpPr bwMode="auto">
            <a:xfrm>
              <a:off x="192" y="1538"/>
              <a:ext cx="3819" cy="2681"/>
              <a:chOff x="192" y="1538"/>
              <a:chExt cx="3819" cy="2681"/>
            </a:xfrm>
          </p:grpSpPr>
          <p:pic>
            <p:nvPicPr>
              <p:cNvPr id="141316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" y="1538"/>
                <a:ext cx="3802" cy="2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1317" name="Rectangle 5"/>
              <p:cNvSpPr>
                <a:spLocks noChangeArrowheads="1"/>
              </p:cNvSpPr>
              <p:nvPr/>
            </p:nvSpPr>
            <p:spPr bwMode="auto">
              <a:xfrm>
                <a:off x="192" y="1551"/>
                <a:ext cx="265" cy="2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1318" name="Line 6"/>
            <p:cNvSpPr>
              <a:spLocks noChangeShapeType="1"/>
            </p:cNvSpPr>
            <p:nvPr/>
          </p:nvSpPr>
          <p:spPr bwMode="auto">
            <a:xfrm flipV="1">
              <a:off x="1839" y="2562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19" name="Line 7"/>
            <p:cNvSpPr>
              <a:spLocks noChangeShapeType="1"/>
            </p:cNvSpPr>
            <p:nvPr/>
          </p:nvSpPr>
          <p:spPr bwMode="auto">
            <a:xfrm flipH="1">
              <a:off x="805" y="2548"/>
              <a:ext cx="10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20" name="Oval 8"/>
            <p:cNvSpPr>
              <a:spLocks noChangeArrowheads="1"/>
            </p:cNvSpPr>
            <p:nvPr/>
          </p:nvSpPr>
          <p:spPr bwMode="auto">
            <a:xfrm>
              <a:off x="902" y="3596"/>
              <a:ext cx="243" cy="237"/>
            </a:xfrm>
            <a:prstGeom prst="ellipse">
              <a:avLst/>
            </a:prstGeom>
            <a:noFill/>
            <a:ln w="5715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21" name="Text Box 9"/>
            <p:cNvSpPr txBox="1">
              <a:spLocks noChangeArrowheads="1"/>
            </p:cNvSpPr>
            <p:nvPr/>
          </p:nvSpPr>
          <p:spPr bwMode="auto">
            <a:xfrm>
              <a:off x="954" y="4050"/>
              <a:ext cx="1855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18" charset="0"/>
                </a:rPr>
                <a:t>CO</a:t>
              </a:r>
              <a:r>
                <a:rPr lang="en-US" sz="1400" baseline="-25000">
                  <a:latin typeface="Times New Roman" pitchFamily="18" charset="0"/>
                </a:rPr>
                <a:t>2</a:t>
              </a:r>
              <a:r>
                <a:rPr lang="en-US" sz="1400">
                  <a:latin typeface="Times New Roman" pitchFamily="18" charset="0"/>
                </a:rPr>
                <a:t> compensation point</a:t>
              </a:r>
            </a:p>
          </p:txBody>
        </p:sp>
        <p:sp>
          <p:nvSpPr>
            <p:cNvPr id="141322" name="Line 10"/>
            <p:cNvSpPr>
              <a:spLocks noChangeShapeType="1"/>
            </p:cNvSpPr>
            <p:nvPr/>
          </p:nvSpPr>
          <p:spPr bwMode="auto">
            <a:xfrm flipH="1" flipV="1">
              <a:off x="1086" y="3855"/>
              <a:ext cx="125" cy="2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323" name="Text Box 11"/>
          <p:cNvSpPr txBox="1">
            <a:spLocks noChangeArrowheads="1"/>
          </p:cNvSpPr>
          <p:nvPr/>
        </p:nvSpPr>
        <p:spPr bwMode="auto">
          <a:xfrm>
            <a:off x="1471613" y="450850"/>
            <a:ext cx="1373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A</a:t>
            </a:r>
            <a:r>
              <a:rPr lang="en-US" sz="2400" baseline="-25000">
                <a:latin typeface="Times New Roman" pitchFamily="18" charset="0"/>
              </a:rPr>
              <a:t>ci</a:t>
            </a:r>
            <a:r>
              <a:rPr lang="en-US" sz="2400">
                <a:latin typeface="Times New Roman" pitchFamily="18" charset="0"/>
              </a:rPr>
              <a:t> Curve</a:t>
            </a:r>
          </a:p>
        </p:txBody>
      </p:sp>
      <p:pic>
        <p:nvPicPr>
          <p:cNvPr id="14132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5226050"/>
            <a:ext cx="2990850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7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5557838"/>
            <a:ext cx="358775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28" name="Text Box 16"/>
          <p:cNvSpPr txBox="1">
            <a:spLocks noChangeArrowheads="1"/>
          </p:cNvSpPr>
          <p:nvPr/>
        </p:nvSpPr>
        <p:spPr bwMode="auto">
          <a:xfrm>
            <a:off x="5087938" y="8285163"/>
            <a:ext cx="1330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Aber et al. 1996</a:t>
            </a:r>
          </a:p>
        </p:txBody>
      </p:sp>
      <p:pic>
        <p:nvPicPr>
          <p:cNvPr id="141329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1309688"/>
            <a:ext cx="2582863" cy="31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877888" y="1042988"/>
            <a:ext cx="1611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Ollinger et al.. 2002</a:t>
            </a:r>
          </a:p>
        </p:txBody>
      </p:sp>
      <p:sp>
        <p:nvSpPr>
          <p:cNvPr id="141330" name="Text Box 18"/>
          <p:cNvSpPr txBox="1">
            <a:spLocks noChangeArrowheads="1"/>
          </p:cNvSpPr>
          <p:nvPr/>
        </p:nvSpPr>
        <p:spPr bwMode="auto">
          <a:xfrm>
            <a:off x="4956175" y="4297363"/>
            <a:ext cx="15271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Lambers et al. 1998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5532438"/>
            <a:ext cx="580548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211263"/>
            <a:ext cx="6429375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005388" y="4464050"/>
            <a:ext cx="1206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Chapin et al. 1987</a:t>
            </a:r>
          </a:p>
        </p:txBody>
      </p:sp>
      <p:sp>
        <p:nvSpPr>
          <p:cNvPr id="2" name="Right Arrow 1"/>
          <p:cNvSpPr/>
          <p:nvPr/>
        </p:nvSpPr>
        <p:spPr>
          <a:xfrm rot="5400000">
            <a:off x="1603768" y="7349730"/>
            <a:ext cx="969174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5400000">
            <a:off x="3244450" y="7375923"/>
            <a:ext cx="916783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99842" y="7860171"/>
            <a:ext cx="377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CO</a:t>
            </a:r>
            <a:r>
              <a:rPr lang="en-US" sz="800" b="1" baseline="-25000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4328" y="7860171"/>
            <a:ext cx="377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CO</a:t>
            </a:r>
            <a:r>
              <a:rPr lang="en-US" sz="800" b="1" baseline="-25000" dirty="0"/>
              <a:t>2</a:t>
            </a:r>
          </a:p>
        </p:txBody>
      </p:sp>
      <p:sp>
        <p:nvSpPr>
          <p:cNvPr id="10" name="Curved Left Arrow 9"/>
          <p:cNvSpPr/>
          <p:nvPr/>
        </p:nvSpPr>
        <p:spPr>
          <a:xfrm rot="10566786">
            <a:off x="4583080" y="7035722"/>
            <a:ext cx="202732" cy="521156"/>
          </a:xfrm>
          <a:prstGeom prst="curvedLeftArrow">
            <a:avLst>
              <a:gd name="adj1" fmla="val 25000"/>
              <a:gd name="adj2" fmla="val 45934"/>
              <a:gd name="adj3" fmla="val 18483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3770" y="7413380"/>
            <a:ext cx="3032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O</a:t>
            </a:r>
            <a:r>
              <a:rPr lang="en-US" sz="800" b="1" baseline="-25000" dirty="0"/>
              <a:t>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F80DAF-89D1-5666-57BC-5A61704A4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" y="0"/>
            <a:ext cx="620352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18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4510088"/>
            <a:ext cx="2206625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4443413"/>
            <a:ext cx="220027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6129338"/>
            <a:ext cx="4799013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A8A6A7-94EC-4741-A109-A10D12760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76" y="816554"/>
            <a:ext cx="5795940" cy="29517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32255</TotalTime>
  <Words>174</Words>
  <Application>Microsoft Macintosh PowerPoint</Application>
  <PresentationFormat>On-screen Show (4:3)</PresentationFormat>
  <Paragraphs>28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Peterjohn</dc:creator>
  <cp:lastModifiedBy>William Peterjohn</cp:lastModifiedBy>
  <cp:revision>39</cp:revision>
  <cp:lastPrinted>2021-02-10T13:48:00Z</cp:lastPrinted>
  <dcterms:created xsi:type="dcterms:W3CDTF">2020-02-11T15:22:24Z</dcterms:created>
  <dcterms:modified xsi:type="dcterms:W3CDTF">2023-02-23T19:09:45Z</dcterms:modified>
</cp:coreProperties>
</file>